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0"/>
  </p:handoutMasterIdLst>
  <p:sldIdLst>
    <p:sldId id="375" r:id="rId2"/>
    <p:sldId id="425" r:id="rId3"/>
    <p:sldId id="426" r:id="rId4"/>
    <p:sldId id="427" r:id="rId5"/>
    <p:sldId id="428" r:id="rId6"/>
    <p:sldId id="424" r:id="rId7"/>
    <p:sldId id="429" r:id="rId8"/>
    <p:sldId id="38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A58377-3EAE-4F25-80EB-2AA022A3F32E}" v="5" dt="2022-06-16T12:25:52.5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7BA58377-3EAE-4F25-80EB-2AA022A3F32E}"/>
    <pc:docChg chg="custSel delSld modSld">
      <pc:chgData name="אלכס גורבצ'וב" userId="8459a7c7-b354-45d8-a56f-77640536e27f" providerId="ADAL" clId="{7BA58377-3EAE-4F25-80EB-2AA022A3F32E}" dt="2022-06-16T13:08:40.019" v="59" actId="20577"/>
      <pc:docMkLst>
        <pc:docMk/>
      </pc:docMkLst>
      <pc:sldChg chg="addSp delSp modSp del mod">
        <pc:chgData name="אלכס גורבצ'וב" userId="8459a7c7-b354-45d8-a56f-77640536e27f" providerId="ADAL" clId="{7BA58377-3EAE-4F25-80EB-2AA022A3F32E}" dt="2022-06-16T12:26:45.325" v="6" actId="47"/>
        <pc:sldMkLst>
          <pc:docMk/>
          <pc:sldMk cId="3510496719" sldId="423"/>
        </pc:sldMkLst>
        <pc:spChg chg="mod">
          <ac:chgData name="אלכס גורבצ'וב" userId="8459a7c7-b354-45d8-a56f-77640536e27f" providerId="ADAL" clId="{7BA58377-3EAE-4F25-80EB-2AA022A3F32E}" dt="2022-06-16T12:25:52.571" v="5"/>
          <ac:spMkLst>
            <pc:docMk/>
            <pc:sldMk cId="3510496719" sldId="423"/>
            <ac:spMk id="3" creationId="{12B178B4-CDED-454C-BED2-2E2B10ADA703}"/>
          </ac:spMkLst>
        </pc:spChg>
        <pc:graphicFrameChg chg="add del mod">
          <ac:chgData name="אלכס גורבצ'וב" userId="8459a7c7-b354-45d8-a56f-77640536e27f" providerId="ADAL" clId="{7BA58377-3EAE-4F25-80EB-2AA022A3F32E}" dt="2022-06-16T12:25:39.593" v="1"/>
          <ac:graphicFrameMkLst>
            <pc:docMk/>
            <pc:sldMk cId="3510496719" sldId="423"/>
            <ac:graphicFrameMk id="2" creationId="{D0298304-40BF-9E00-E087-37FE22F12AE3}"/>
          </ac:graphicFrameMkLst>
        </pc:graphicFrameChg>
        <pc:graphicFrameChg chg="add del mod">
          <ac:chgData name="אלכס גורבצ'וב" userId="8459a7c7-b354-45d8-a56f-77640536e27f" providerId="ADAL" clId="{7BA58377-3EAE-4F25-80EB-2AA022A3F32E}" dt="2022-06-16T12:25:44.820" v="3"/>
          <ac:graphicFrameMkLst>
            <pc:docMk/>
            <pc:sldMk cId="3510496719" sldId="423"/>
            <ac:graphicFrameMk id="4" creationId="{EB31E046-C8D1-22A0-82B0-19CE3E57C8B4}"/>
          </ac:graphicFrameMkLst>
        </pc:graphicFrameChg>
      </pc:sldChg>
      <pc:sldChg chg="modSp mod">
        <pc:chgData name="אלכס גורבצ'וב" userId="8459a7c7-b354-45d8-a56f-77640536e27f" providerId="ADAL" clId="{7BA58377-3EAE-4F25-80EB-2AA022A3F32E}" dt="2022-06-16T13:08:40.019" v="59" actId="20577"/>
        <pc:sldMkLst>
          <pc:docMk/>
          <pc:sldMk cId="3895330416" sldId="425"/>
        </pc:sldMkLst>
        <pc:spChg chg="mod">
          <ac:chgData name="אלכס גורבצ'וב" userId="8459a7c7-b354-45d8-a56f-77640536e27f" providerId="ADAL" clId="{7BA58377-3EAE-4F25-80EB-2AA022A3F32E}" dt="2022-06-16T12:26:47.878" v="7"/>
          <ac:spMkLst>
            <pc:docMk/>
            <pc:sldMk cId="3895330416" sldId="425"/>
            <ac:spMk id="3" creationId="{12B178B4-CDED-454C-BED2-2E2B10ADA703}"/>
          </ac:spMkLst>
        </pc:spChg>
        <pc:spChg chg="mod">
          <ac:chgData name="אלכס גורבצ'וב" userId="8459a7c7-b354-45d8-a56f-77640536e27f" providerId="ADAL" clId="{7BA58377-3EAE-4F25-80EB-2AA022A3F32E}" dt="2022-06-16T13:08:40.019" v="59" actId="20577"/>
          <ac:spMkLst>
            <pc:docMk/>
            <pc:sldMk cId="3895330416" sldId="425"/>
            <ac:spMk id="7" creationId="{54E9E228-B02C-3941-B458-23CB2D67B47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6/16/2022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6/16/2022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המחשבים</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dirty="0">
                <a:latin typeface="Arial" panose="020B0604020202020204" pitchFamily="34" charset="0"/>
                <a:cs typeface="Arial" panose="020B0604020202020204" pitchFamily="34" charset="0"/>
              </a:rPr>
              <a:t>לפני שנתחיל – טסט קטן, עד כמה יש לכם את </a:t>
            </a:r>
            <a:r>
              <a:rPr lang="he-IL">
                <a:latin typeface="Arial" panose="020B0604020202020204" pitchFamily="34" charset="0"/>
                <a:cs typeface="Arial" panose="020B0604020202020204" pitchFamily="34" charset="0"/>
              </a:rPr>
              <a:t>זה?</a:t>
            </a:r>
          </a:p>
          <a:p>
            <a:pPr algn="r" rtl="1">
              <a:lnSpc>
                <a:spcPct val="150000"/>
              </a:lnSpc>
            </a:pP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descr="מה זה QA (או בודק תוכנה)? הסבר פשוט גם למי שלא בא מההייטק">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23" y="1889760"/>
            <a:ext cx="5400350" cy="3844470"/>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895330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צריך לדעת על </a:t>
            </a:r>
            <a:r>
              <a:rPr lang="en-US" dirty="0">
                <a:latin typeface="Arial" panose="020B0604020202020204" pitchFamily="34" charset="0"/>
                <a:cs typeface="Arial" panose="020B0604020202020204" pitchFamily="34" charset="0"/>
              </a:rPr>
              <a:t>QA</a:t>
            </a:r>
            <a:r>
              <a:rPr lang="he-IL" dirty="0">
                <a:cs typeface="+mn-cs"/>
              </a:rPr>
              <a:t>?</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973510" y="1889760"/>
            <a:ext cx="5788184"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600" dirty="0">
                <a:latin typeface="Arial" panose="020B0604020202020204" pitchFamily="34" charset="0"/>
                <a:cs typeface="Arial" panose="020B0604020202020204" pitchFamily="34" charset="0"/>
              </a:rPr>
              <a:t>עבודה ב-</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נחשבת אמנם לתחום שדורש פחות ידע ברמת התוכנה ביחס לעבודה של מהנדס או של מפתח תוכנה, אך זה ממש לא אומר שתחום ה-</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לא דורש כישורים ומיומנויות טכניות.</a:t>
            </a:r>
          </a:p>
          <a:p>
            <a:pPr algn="r" rtl="1">
              <a:lnSpc>
                <a:spcPct val="150000"/>
              </a:lnSpc>
            </a:pPr>
            <a:r>
              <a:rPr lang="he-IL" sz="1600" dirty="0">
                <a:latin typeface="Arial" panose="020B0604020202020204" pitchFamily="34" charset="0"/>
                <a:cs typeface="Arial" panose="020B0604020202020204" pitchFamily="34" charset="0"/>
              </a:rPr>
              <a:t>בפועל, בשביל עבודה בבדיקות תוכנה חשוב להבין היבטים אחרים בכל הנוגע לתוכנה עצמה. נכון, </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ידני עדיין נפוץ אך בפועל, תחום ההייטק הולך יותר ויותר לכיוון</a:t>
            </a:r>
            <a:r>
              <a:rPr lang="en-US" sz="1600" dirty="0">
                <a:latin typeface="Arial" panose="020B0604020202020204" pitchFamily="34" charset="0"/>
                <a:cs typeface="Arial" panose="020B0604020202020204" pitchFamily="34" charset="0"/>
              </a:rPr>
              <a:t>QA </a:t>
            </a:r>
            <a:r>
              <a:rPr lang="he-IL" sz="1600" dirty="0">
                <a:latin typeface="Arial" panose="020B0604020202020204" pitchFamily="34" charset="0"/>
                <a:cs typeface="Arial" panose="020B0604020202020204" pitchFamily="34" charset="0"/>
              </a:rPr>
              <a:t> אוטומציה על חשבון בדיקות תוכנה ידניות. לכן החשיבות של יכולת תכנות, גם מבחינת עבודה ב-</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רק צפויה לגבור עם הזמן.</a:t>
            </a:r>
          </a:p>
        </p:txBody>
      </p:sp>
      <p:pic>
        <p:nvPicPr>
          <p:cNvPr id="2050" name="Picture 2" descr="Swipe to Future Technologies">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838" y="2031185"/>
            <a:ext cx="4255093" cy="425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573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עם שכר?</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999538" y="1889760"/>
            <a:ext cx="10762156" cy="4466589"/>
          </a:xfrm>
        </p:spPr>
        <p:txBody>
          <a:bodyPr>
            <a:normAutofit/>
          </a:bodyPr>
          <a:lstStyle/>
          <a:p>
            <a:pPr algn="r" rtl="1">
              <a:lnSpc>
                <a:spcPct val="150000"/>
              </a:lnSpc>
            </a:pPr>
            <a:r>
              <a:rPr lang="he-IL" sz="1400" dirty="0">
                <a:latin typeface="Arial" panose="020B0604020202020204" pitchFamily="34" charset="0"/>
                <a:cs typeface="Arial" panose="020B0604020202020204" pitchFamily="34" charset="0"/>
              </a:rPr>
              <a:t>עבודה בבדיקות תוכנה נחשבת לשער כניסה לעולם ההייטק עבור רבים. זאת משום שבמקרים רבים הידע המצופה ממי שמחפשים עבודה ב-</a:t>
            </a:r>
            <a:r>
              <a:rPr lang="en-US" sz="1400" dirty="0">
                <a:latin typeface="Arial" panose="020B0604020202020204" pitchFamily="34" charset="0"/>
                <a:cs typeface="Arial" panose="020B0604020202020204" pitchFamily="34" charset="0"/>
              </a:rPr>
              <a:t>QA</a:t>
            </a:r>
            <a:r>
              <a:rPr lang="he-IL" sz="1400" dirty="0">
                <a:latin typeface="Arial" panose="020B0604020202020204" pitchFamily="34" charset="0"/>
                <a:cs typeface="Arial" panose="020B0604020202020204" pitchFamily="34" charset="0"/>
              </a:rPr>
              <a:t> בין אם הם עוסקים בבדיקות ידניות או בביצוע אוטומציה, הוא לרוב משמעותי פחות מאנשים המתעסקים באלגוריתמים, בפיתוח תוכנה או בממשק שבין התוכנה לשרת ולמערכות התומכות באופרציה של המוצר. על כן, במקרים מסוימים חברות מפרסמות שהן מחפשות עובדי</a:t>
            </a:r>
            <a:r>
              <a:rPr lang="en-US" sz="1400" dirty="0">
                <a:latin typeface="Arial" panose="020B0604020202020204" pitchFamily="34" charset="0"/>
                <a:cs typeface="Arial" panose="020B0604020202020204" pitchFamily="34" charset="0"/>
              </a:rPr>
              <a:t>QA </a:t>
            </a:r>
            <a:r>
              <a:rPr lang="he-IL" sz="1400" dirty="0">
                <a:latin typeface="Arial" panose="020B0604020202020204" pitchFamily="34" charset="0"/>
                <a:cs typeface="Arial" panose="020B0604020202020204" pitchFamily="34" charset="0"/>
              </a:rPr>
              <a:t> ללא ניסיון, ומאפשרות הכשרה תוך כדי עבודה.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4" name="Picture 3">
            <a:extLst>
              <a:ext uri="{FF2B5EF4-FFF2-40B4-BE49-F238E27FC236}">
                <a16:creationId xmlns:a16="http://schemas.microsoft.com/office/drawing/2014/main" id="{FFC408A5-08A4-35BA-D790-155528398AF4}"/>
              </a:ext>
            </a:extLst>
          </p:cNvPr>
          <p:cNvPicPr>
            <a:picLocks noChangeAspect="1"/>
          </p:cNvPicPr>
          <p:nvPr/>
        </p:nvPicPr>
        <p:blipFill>
          <a:blip r:embed="rId4"/>
          <a:stretch>
            <a:fillRect/>
          </a:stretch>
        </p:blipFill>
        <p:spPr>
          <a:xfrm>
            <a:off x="2312795" y="3231512"/>
            <a:ext cx="8096250" cy="2781300"/>
          </a:xfrm>
          <a:prstGeom prst="rect">
            <a:avLst/>
          </a:prstGeom>
        </p:spPr>
      </p:pic>
    </p:spTree>
    <p:extLst>
      <p:ext uri="{BB962C8B-B14F-4D97-AF65-F5344CB8AC3E}">
        <p14:creationId xmlns:p14="http://schemas.microsoft.com/office/powerpoint/2010/main" val="244604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האם אני יכול למצוא עבודה?</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5" name="Picture 4">
            <a:extLst>
              <a:ext uri="{FF2B5EF4-FFF2-40B4-BE49-F238E27FC236}">
                <a16:creationId xmlns:a16="http://schemas.microsoft.com/office/drawing/2014/main" id="{003E3968-00EA-62B9-EE12-B3E06FDF82DE}"/>
              </a:ext>
            </a:extLst>
          </p:cNvPr>
          <p:cNvPicPr>
            <a:picLocks noChangeAspect="1"/>
          </p:cNvPicPr>
          <p:nvPr/>
        </p:nvPicPr>
        <p:blipFill>
          <a:blip r:embed="rId4"/>
          <a:stretch>
            <a:fillRect/>
          </a:stretch>
        </p:blipFill>
        <p:spPr>
          <a:xfrm>
            <a:off x="6836856" y="1824149"/>
            <a:ext cx="4454452" cy="2328752"/>
          </a:xfrm>
          <a:prstGeom prst="rect">
            <a:avLst/>
          </a:prstGeom>
        </p:spPr>
      </p:pic>
      <p:pic>
        <p:nvPicPr>
          <p:cNvPr id="8" name="Picture 7">
            <a:extLst>
              <a:ext uri="{FF2B5EF4-FFF2-40B4-BE49-F238E27FC236}">
                <a16:creationId xmlns:a16="http://schemas.microsoft.com/office/drawing/2014/main" id="{AF21835F-C640-BEDA-3215-35C873ED2350}"/>
              </a:ext>
            </a:extLst>
          </p:cNvPr>
          <p:cNvPicPr>
            <a:picLocks noChangeAspect="1"/>
          </p:cNvPicPr>
          <p:nvPr/>
        </p:nvPicPr>
        <p:blipFill>
          <a:blip r:embed="rId5"/>
          <a:stretch>
            <a:fillRect/>
          </a:stretch>
        </p:blipFill>
        <p:spPr>
          <a:xfrm>
            <a:off x="1227161" y="1824149"/>
            <a:ext cx="4604877" cy="2328752"/>
          </a:xfrm>
          <a:prstGeom prst="rect">
            <a:avLst/>
          </a:prstGeom>
        </p:spPr>
      </p:pic>
      <p:pic>
        <p:nvPicPr>
          <p:cNvPr id="10" name="Picture 9">
            <a:extLst>
              <a:ext uri="{FF2B5EF4-FFF2-40B4-BE49-F238E27FC236}">
                <a16:creationId xmlns:a16="http://schemas.microsoft.com/office/drawing/2014/main" id="{0B3A544E-5E74-8405-BAAE-4C1F5BF19206}"/>
              </a:ext>
            </a:extLst>
          </p:cNvPr>
          <p:cNvPicPr>
            <a:picLocks noChangeAspect="1"/>
          </p:cNvPicPr>
          <p:nvPr/>
        </p:nvPicPr>
        <p:blipFill>
          <a:blip r:embed="rId6"/>
          <a:stretch>
            <a:fillRect/>
          </a:stretch>
        </p:blipFill>
        <p:spPr>
          <a:xfrm>
            <a:off x="6836856" y="4302795"/>
            <a:ext cx="4454452" cy="2348828"/>
          </a:xfrm>
          <a:prstGeom prst="rect">
            <a:avLst/>
          </a:prstGeom>
        </p:spPr>
      </p:pic>
      <p:pic>
        <p:nvPicPr>
          <p:cNvPr id="13" name="Picture 12">
            <a:extLst>
              <a:ext uri="{FF2B5EF4-FFF2-40B4-BE49-F238E27FC236}">
                <a16:creationId xmlns:a16="http://schemas.microsoft.com/office/drawing/2014/main" id="{185B02F8-5897-CDCB-C1C0-CF6398C2DC04}"/>
              </a:ext>
            </a:extLst>
          </p:cNvPr>
          <p:cNvPicPr>
            <a:picLocks noChangeAspect="1"/>
          </p:cNvPicPr>
          <p:nvPr/>
        </p:nvPicPr>
        <p:blipFill>
          <a:blip r:embed="rId7"/>
          <a:stretch>
            <a:fillRect/>
          </a:stretch>
        </p:blipFill>
        <p:spPr>
          <a:xfrm>
            <a:off x="1227161" y="4302795"/>
            <a:ext cx="4604877" cy="2348828"/>
          </a:xfrm>
          <a:prstGeom prst="rect">
            <a:avLst/>
          </a:prstGeom>
        </p:spPr>
      </p:pic>
    </p:spTree>
    <p:extLst>
      <p:ext uri="{BB962C8B-B14F-4D97-AF65-F5344CB8AC3E}">
        <p14:creationId xmlns:p14="http://schemas.microsoft.com/office/powerpoint/2010/main" val="2697826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נלמד בקורס?</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85000" lnSpcReduction="20000"/>
          </a:bodyPr>
          <a:lstStyle/>
          <a:p>
            <a:pPr algn="r" rtl="1">
              <a:lnSpc>
                <a:spcPct val="150000"/>
              </a:lnSpc>
            </a:pPr>
            <a:r>
              <a:rPr lang="he-IL" dirty="0">
                <a:latin typeface="Arial" panose="020B0604020202020204" pitchFamily="34" charset="0"/>
                <a:cs typeface="Arial" panose="020B0604020202020204" pitchFamily="34" charset="0"/>
              </a:rPr>
              <a:t>קורס בדיקות תוכנה יעסוק בנושאים החשובים הנדרשים כיום מאיש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הכרות עם סביבת העבודה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היכרות עם בסיסי נתונים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שפות תכנות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תחום ניתוח מערכות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מתודולוגיות פיתוח תוכנה ובדיקה</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תכנון בדיקות בכלי בדיקה אוטומטיים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עולמות ה -</a:t>
            </a:r>
            <a:r>
              <a:rPr lang="en-US" dirty="0">
                <a:latin typeface="Arial" panose="020B0604020202020204" pitchFamily="34" charset="0"/>
                <a:cs typeface="Arial" panose="020B0604020202020204" pitchFamily="34" charset="0"/>
              </a:rPr>
              <a:t>web</a:t>
            </a:r>
            <a:r>
              <a:rPr lang="he-IL" dirty="0">
                <a:latin typeface="Arial" panose="020B0604020202020204" pitchFamily="34" charset="0"/>
                <a:cs typeface="Arial" panose="020B0604020202020204" pitchFamily="34" charset="0"/>
              </a:rPr>
              <a:t> והמובייל</a:t>
            </a:r>
          </a:p>
          <a:p>
            <a:pPr algn="r" rtl="1">
              <a:lnSpc>
                <a:spcPct val="150000"/>
              </a:lnSpc>
            </a:pPr>
            <a:r>
              <a:rPr lang="he-IL" dirty="0">
                <a:latin typeface="Arial" panose="020B0604020202020204" pitchFamily="34" charset="0"/>
                <a:cs typeface="Arial" panose="020B0604020202020204" pitchFamily="34" charset="0"/>
              </a:rPr>
              <a:t>הקורס מובנה ומותאם לרוח התקופה הטכנולוגית ומספק קשת רחבה של אפשרויות תעסוקה בענף ההייטק. </a:t>
            </a:r>
          </a:p>
          <a:p>
            <a:pPr algn="r" rtl="1">
              <a:lnSpc>
                <a:spcPct val="150000"/>
              </a:lnSpc>
            </a:pPr>
            <a:r>
              <a:rPr lang="he-IL" b="1" dirty="0">
                <a:latin typeface="Arial" panose="020B0604020202020204" pitchFamily="34" charset="0"/>
                <a:cs typeface="Arial" panose="020B0604020202020204" pitchFamily="34" charset="0"/>
              </a:rPr>
              <a:t>קורס כולל הכנה </a:t>
            </a:r>
            <a:r>
              <a:rPr lang="he-IL" b="1">
                <a:latin typeface="Arial" panose="020B0604020202020204" pitchFamily="34" charset="0"/>
                <a:cs typeface="Arial" panose="020B0604020202020204" pitchFamily="34" charset="0"/>
              </a:rPr>
              <a:t>למבחן </a:t>
            </a:r>
            <a:r>
              <a:rPr lang="he-IL" b="1" i="0">
                <a:solidFill>
                  <a:srgbClr val="0C0C0C"/>
                </a:solidFill>
                <a:effectLst/>
                <a:latin typeface="Rubik"/>
              </a:rPr>
              <a:t>הסמכה של </a:t>
            </a:r>
            <a:r>
              <a:rPr lang="en-US" b="1" i="0" dirty="0">
                <a:solidFill>
                  <a:srgbClr val="0C0C0C"/>
                </a:solidFill>
                <a:effectLst/>
                <a:latin typeface="Rubik"/>
              </a:rPr>
              <a:t>ISTQB</a:t>
            </a:r>
            <a:r>
              <a:rPr lang="he-IL" b="1" i="0" dirty="0">
                <a:solidFill>
                  <a:srgbClr val="0C0C0C"/>
                </a:solidFill>
                <a:effectLst/>
                <a:latin typeface="Rubik"/>
              </a:rPr>
              <a:t>.</a:t>
            </a:r>
            <a:endParaRPr lang="he-IL" b="1"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392623" y="2013003"/>
            <a:ext cx="5400350" cy="3597983"/>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010286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נלמד בקורס?</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dirty="0">
                <a:latin typeface="Arial" panose="020B0604020202020204" pitchFamily="34" charset="0"/>
                <a:cs typeface="Arial" panose="020B0604020202020204" pitchFamily="34" charset="0"/>
              </a:rPr>
              <a:t>הקורס מספק לבוגריו היכרות עם שלוש עולמות מרכזיים: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מתודולוגיות פיתוח והבטחת איכות תוכנה ובכלל זה כתיבת מסמכי הבדיקות</a:t>
            </a:r>
            <a:r>
              <a:rPr lang="en-US" dirty="0">
                <a:latin typeface="Arial" panose="020B0604020202020204" pitchFamily="34" charset="0"/>
                <a:cs typeface="Arial" panose="020B0604020202020204" pitchFamily="34" charset="0"/>
              </a:rPr>
              <a:t>STP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STD </a:t>
            </a:r>
            <a:r>
              <a:rPr lang="he-IL" dirty="0">
                <a:latin typeface="Arial" panose="020B0604020202020204" pitchFamily="34" charset="0"/>
                <a:cs typeface="Arial" panose="020B0604020202020204" pitchFamily="34" charset="0"/>
              </a:rPr>
              <a:t> ו-</a:t>
            </a:r>
            <a:r>
              <a:rPr lang="en-US" dirty="0">
                <a:latin typeface="Arial" panose="020B0604020202020204" pitchFamily="34" charset="0"/>
                <a:cs typeface="Arial" panose="020B0604020202020204" pitchFamily="34" charset="0"/>
              </a:rPr>
              <a:t>STR</a:t>
            </a:r>
            <a:r>
              <a:rPr lang="he-IL"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כלי ניהול הבדיקות המלווים את בודק התוכנה במתכונת ייחודית המשלבת את הכלים המובילים את השוק היום.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כלי אוטומציה חדשניים בגישת ה-</a:t>
            </a:r>
            <a:r>
              <a:rPr lang="en-US" dirty="0">
                <a:latin typeface="Arial" panose="020B0604020202020204" pitchFamily="34" charset="0"/>
                <a:cs typeface="Arial" panose="020B0604020202020204" pitchFamily="34" charset="0"/>
              </a:rPr>
              <a:t>Codeless</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a:p>
            <a:pPr algn="r" rtl="1">
              <a:lnSpc>
                <a:spcPct val="150000"/>
              </a:lnSpc>
            </a:pPr>
            <a:r>
              <a:rPr lang="he-IL" b="1" i="0" dirty="0">
                <a:solidFill>
                  <a:srgbClr val="212529"/>
                </a:solidFill>
                <a:effectLst/>
                <a:latin typeface="-apple-system"/>
              </a:rPr>
              <a:t>לקראת סיום הקורס כל סטודנט יבצע פרויקט מעשי המסכם את הידע הנרכש במהלך הקורס.</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392623" y="2182011"/>
            <a:ext cx="5400350" cy="325996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112828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1223</TotalTime>
  <Words>336</Words>
  <Application>Microsoft Office PowerPoint</Application>
  <PresentationFormat>Widescreen</PresentationFormat>
  <Paragraphs>29</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-apple-system</vt:lpstr>
      <vt:lpstr>Arial</vt:lpstr>
      <vt:lpstr>Calibri</vt:lpstr>
      <vt:lpstr>Calibri Light</vt:lpstr>
      <vt:lpstr>Rubik</vt:lpstr>
      <vt:lpstr>Sagona ExtraLight</vt:lpstr>
      <vt:lpstr>Speak Pro</vt:lpstr>
      <vt:lpstr>Wingdings</vt:lpstr>
      <vt:lpstr>Office Theme</vt:lpstr>
      <vt:lpstr>QA בודק תוכנה</vt:lpstr>
      <vt:lpstr>מושגי יסוד מעולם המחשבים</vt:lpstr>
      <vt:lpstr>מה צריך לדעת על QA?</vt:lpstr>
      <vt:lpstr>מה עם שכר?</vt:lpstr>
      <vt:lpstr>האם אני יכול למצוא עבודה?</vt:lpstr>
      <vt:lpstr>מה נלמד בקורס?</vt:lpstr>
      <vt:lpstr>מה נלמד בקורס?</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12</cp:revision>
  <dcterms:created xsi:type="dcterms:W3CDTF">2022-03-07T11:44:47Z</dcterms:created>
  <dcterms:modified xsi:type="dcterms:W3CDTF">2022-06-16T13:08:46Z</dcterms:modified>
</cp:coreProperties>
</file>